
<file path=[Content_Types].xml><?xml version="1.0" encoding="utf-8"?>
<Types xmlns="http://schemas.openxmlformats.org/package/2006/content-types"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5" r:id="rId5"/>
    <p:sldId id="260" r:id="rId6"/>
    <p:sldId id="261" r:id="rId7"/>
    <p:sldId id="264" r:id="rId8"/>
    <p:sldId id="266" r:id="rId9"/>
    <p:sldId id="269" r:id="rId10"/>
    <p:sldId id="267" r:id="rId11"/>
    <p:sldId id="268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7" autoAdjust="0"/>
    <p:restoredTop sz="94660"/>
  </p:normalViewPr>
  <p:slideViewPr>
    <p:cSldViewPr snapToGrid="0">
      <p:cViewPr varScale="1">
        <p:scale>
          <a:sx n="82" d="100"/>
          <a:sy n="82" d="100"/>
        </p:scale>
        <p:origin x="9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91C5-4B4B-4E6C-ADC1-C21DE58ACE3A}" type="datetimeFigureOut">
              <a:rPr lang="es-ES" smtClean="0"/>
              <a:t>19/03/2014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55AF3-199D-4CE2-91EE-36108F53B7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7392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91C5-4B4B-4E6C-ADC1-C21DE58ACE3A}" type="datetimeFigureOut">
              <a:rPr lang="es-ES" smtClean="0"/>
              <a:t>19/03/2014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55AF3-199D-4CE2-91EE-36108F53B7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9116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91C5-4B4B-4E6C-ADC1-C21DE58ACE3A}" type="datetimeFigureOut">
              <a:rPr lang="es-ES" smtClean="0"/>
              <a:t>19/03/2014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55AF3-199D-4CE2-91EE-36108F53B7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119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91C5-4B4B-4E6C-ADC1-C21DE58ACE3A}" type="datetimeFigureOut">
              <a:rPr lang="es-ES" smtClean="0"/>
              <a:t>19/03/2014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55AF3-199D-4CE2-91EE-36108F53B7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5958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91C5-4B4B-4E6C-ADC1-C21DE58ACE3A}" type="datetimeFigureOut">
              <a:rPr lang="es-ES" smtClean="0"/>
              <a:t>19/03/2014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55AF3-199D-4CE2-91EE-36108F53B7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1043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91C5-4B4B-4E6C-ADC1-C21DE58ACE3A}" type="datetimeFigureOut">
              <a:rPr lang="es-ES" smtClean="0"/>
              <a:t>19/03/2014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55AF3-199D-4CE2-91EE-36108F53B7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6195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91C5-4B4B-4E6C-ADC1-C21DE58ACE3A}" type="datetimeFigureOut">
              <a:rPr lang="es-ES" smtClean="0"/>
              <a:t>19/03/2014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55AF3-199D-4CE2-91EE-36108F53B7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5920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91C5-4B4B-4E6C-ADC1-C21DE58ACE3A}" type="datetimeFigureOut">
              <a:rPr lang="es-ES" smtClean="0"/>
              <a:t>19/03/2014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55AF3-199D-4CE2-91EE-36108F53B7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0000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91C5-4B4B-4E6C-ADC1-C21DE58ACE3A}" type="datetimeFigureOut">
              <a:rPr lang="es-ES" smtClean="0"/>
              <a:t>19/03/2014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55AF3-199D-4CE2-91EE-36108F53B7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3645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91C5-4B4B-4E6C-ADC1-C21DE58ACE3A}" type="datetimeFigureOut">
              <a:rPr lang="es-ES" smtClean="0"/>
              <a:t>19/03/2014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55AF3-199D-4CE2-91EE-36108F53B7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1190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91C5-4B4B-4E6C-ADC1-C21DE58ACE3A}" type="datetimeFigureOut">
              <a:rPr lang="es-ES" smtClean="0"/>
              <a:t>19/03/2014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55AF3-199D-4CE2-91EE-36108F53B7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8841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891C5-4B4B-4E6C-ADC1-C21DE58ACE3A}" type="datetimeFigureOut">
              <a:rPr lang="es-ES" smtClean="0"/>
              <a:t>19/03/2014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55AF3-199D-4CE2-91EE-36108F53B7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3662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>
            <a:hlinkClick r:id="" action="ppaction://hlinkshowjump?jump=firstslide"/>
          </p:cNvPr>
          <p:cNvSpPr/>
          <p:nvPr/>
        </p:nvSpPr>
        <p:spPr>
          <a:xfrm>
            <a:off x="2057400" y="1273938"/>
            <a:ext cx="4427318" cy="6771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500" dirty="0">
                <a:solidFill>
                  <a:srgbClr val="FF0000"/>
                </a:solidFill>
                <a:latin typeface="Algerian" panose="04020705040A02060702" pitchFamily="82" charset="0"/>
              </a:rPr>
              <a:t>LA SALUD</a:t>
            </a:r>
            <a:endParaRPr lang="es-ES" sz="4500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360262" y="2524006"/>
            <a:ext cx="2252722" cy="5512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50" dirty="0">
                <a:solidFill>
                  <a:schemeClr val="tx1"/>
                </a:solidFill>
                <a:latin typeface="Algerian" panose="04020705040A02060702" pitchFamily="82" charset="0"/>
              </a:rPr>
              <a:t>Que es…</a:t>
            </a:r>
            <a:endParaRPr lang="es-ES" sz="1350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360261" y="3303127"/>
            <a:ext cx="2252723" cy="5512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50" dirty="0">
                <a:solidFill>
                  <a:schemeClr val="tx1"/>
                </a:solidFill>
                <a:latin typeface="Algerian" panose="04020705040A02060702" pitchFamily="82" charset="0"/>
              </a:rPr>
              <a:t>Partes fundamentales</a:t>
            </a:r>
            <a:endParaRPr lang="es-ES" sz="1350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360261" y="4123481"/>
            <a:ext cx="2252723" cy="5425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50" dirty="0">
                <a:solidFill>
                  <a:schemeClr val="tx1"/>
                </a:solidFill>
                <a:latin typeface="Algerian" panose="04020705040A02060702" pitchFamily="82" charset="0"/>
              </a:rPr>
              <a:t>Bibliografía</a:t>
            </a:r>
            <a:endParaRPr lang="es-ES" sz="1350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sp>
        <p:nvSpPr>
          <p:cNvPr id="7" name="Rectángulo redondeado 6"/>
          <p:cNvSpPr/>
          <p:nvPr/>
        </p:nvSpPr>
        <p:spPr>
          <a:xfrm>
            <a:off x="360261" y="4923460"/>
            <a:ext cx="2252723" cy="5178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50" dirty="0">
                <a:solidFill>
                  <a:schemeClr val="tx1"/>
                </a:solidFill>
                <a:latin typeface="Algerian" panose="04020705040A02060702" pitchFamily="82" charset="0"/>
              </a:rPr>
              <a:t>Video</a:t>
            </a:r>
            <a:endParaRPr lang="es-ES" sz="1350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568" y="2589956"/>
            <a:ext cx="4505325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4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1762246" y="1273939"/>
            <a:ext cx="5295418" cy="90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  <a:latin typeface="Algerian" panose="04020705040A02060702" pitchFamily="82" charset="0"/>
              </a:rPr>
              <a:t>Bibliografía</a:t>
            </a:r>
            <a:endParaRPr lang="es-ES" b="1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Rectángulo redondeado 2">
            <a:hlinkClick r:id="rId2" action="ppaction://hlinksldjump"/>
          </p:cNvPr>
          <p:cNvSpPr/>
          <p:nvPr/>
        </p:nvSpPr>
        <p:spPr>
          <a:xfrm>
            <a:off x="8055980" y="6146882"/>
            <a:ext cx="914401" cy="399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50" dirty="0">
                <a:hlinkClick r:id="rId2" action="ppaction://hlinksldjump"/>
              </a:rPr>
              <a:t>Regresar</a:t>
            </a:r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94147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7187" name="ShockwaveFlash1" r:id="rId2" imgW="6458040" imgH="4297320"/>
        </mc:Choice>
        <mc:Fallback>
          <p:control name="ShockwaveFlash1" r:id="rId2" imgW="6458040" imgH="4297320">
            <p:pic>
              <p:nvPicPr>
                <p:cNvPr id="2" name="ShockwaveFlash1"/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328738" y="1577579"/>
                  <a:ext cx="6457950" cy="4296965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86246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980955" y="1342923"/>
            <a:ext cx="180634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000" dirty="0">
                <a:solidFill>
                  <a:srgbClr val="0070C0"/>
                </a:solidFill>
                <a:latin typeface="Algerian" panose="04020705040A02060702" pitchFamily="82" charset="0"/>
              </a:rPr>
              <a:t>Que es…</a:t>
            </a:r>
            <a:endParaRPr lang="es-ES" sz="30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6" name="Rectángulo 5">
            <a:hlinkClick r:id="rId2" action="ppaction://hlinksldjump"/>
          </p:cNvPr>
          <p:cNvSpPr/>
          <p:nvPr/>
        </p:nvSpPr>
        <p:spPr>
          <a:xfrm>
            <a:off x="8079129" y="6285053"/>
            <a:ext cx="917294" cy="405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50" dirty="0"/>
              <a:t>Regresar</a:t>
            </a:r>
            <a:endParaRPr lang="es-ES" sz="1350" dirty="0"/>
          </a:p>
        </p:txBody>
      </p:sp>
      <p:sp>
        <p:nvSpPr>
          <p:cNvPr id="2" name="Rectángulo 1"/>
          <p:cNvSpPr/>
          <p:nvPr/>
        </p:nvSpPr>
        <p:spPr>
          <a:xfrm>
            <a:off x="4082969" y="1896921"/>
            <a:ext cx="4572000" cy="364715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ES" dirty="0">
              <a:solidFill>
                <a:srgbClr val="FF0000"/>
              </a:solidFill>
              <a:latin typeface="Algerian" panose="04020705040A02060702" pitchFamily="82" charset="0"/>
              <a:cs typeface="Arial" panose="020B0604020202020204" pitchFamily="34" charset="0"/>
            </a:endParaRPr>
          </a:p>
          <a:p>
            <a:endParaRPr lang="es-E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 </a:t>
            </a:r>
            <a:r>
              <a:rPr lang="es-E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salud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es-ES" dirty="0">
                <a:latin typeface="Aharoni" panose="02010803020104030203" pitchFamily="2" charset="-79"/>
                <a:cs typeface="Aharoni" panose="02010803020104030203" pitchFamily="2" charset="-79"/>
              </a:rPr>
              <a:t>del </a:t>
            </a:r>
            <a:r>
              <a:rPr lang="es-ES" dirty="0" err="1">
                <a:latin typeface="Aharoni" panose="02010803020104030203" pitchFamily="2" charset="-79"/>
                <a:cs typeface="Aharoni" panose="02010803020104030203" pitchFamily="2" charset="-79"/>
              </a:rPr>
              <a:t>latin</a:t>
            </a:r>
            <a:r>
              <a:rPr lang="es-ES" dirty="0">
                <a:latin typeface="Aharoni" panose="02010803020104030203" pitchFamily="2" charset="-79"/>
                <a:cs typeface="Aharoni" panose="02010803020104030203" pitchFamily="2" charset="-79"/>
              </a:rPr>
              <a:t> </a:t>
            </a:r>
            <a:r>
              <a:rPr lang="es-ES" i="1" dirty="0" err="1">
                <a:latin typeface="Aharoni" panose="02010803020104030203" pitchFamily="2" charset="-79"/>
                <a:cs typeface="Aharoni" panose="02010803020104030203" pitchFamily="2" charset="-79"/>
              </a:rPr>
              <a:t>salus</a:t>
            </a:r>
            <a:r>
              <a:rPr lang="es-ES" i="1" dirty="0">
                <a:latin typeface="Aharoni" panose="02010803020104030203" pitchFamily="2" charset="-79"/>
                <a:cs typeface="Aharoni" panose="02010803020104030203" pitchFamily="2" charset="-79"/>
              </a:rPr>
              <a:t>, -</a:t>
            </a:r>
            <a:r>
              <a:rPr lang="es-ES" i="1" dirty="0" err="1">
                <a:latin typeface="Aharoni" panose="02010803020104030203" pitchFamily="2" charset="-79"/>
                <a:cs typeface="Aharoni" panose="02010803020104030203" pitchFamily="2" charset="-79"/>
              </a:rPr>
              <a:t>ūtis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) es un estado de bienestar o de equilibrio que puede ser visto a nivel subjetivo (un ser humano asume como aceptable el estado general en el que se encuentra) o a nivel objetivo (se constata la ausencia de enfermedades o de factores dañinos en el sujeto en cuestión). el término salud se contrapone al de </a:t>
            </a:r>
            <a:r>
              <a:rPr lang="es-ES" dirty="0">
                <a:solidFill>
                  <a:srgbClr val="00B050"/>
                </a:solidFill>
                <a:latin typeface="Algerian" panose="04020705040A02060702" pitchFamily="82" charset="0"/>
                <a:cs typeface="Arial" panose="020B0604020202020204" pitchFamily="34" charset="0"/>
              </a:rPr>
              <a:t>ENFERMEDAD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, y es objeto de especial atención por parte de la</a:t>
            </a:r>
            <a:r>
              <a:rPr lang="es-ES" dirty="0">
                <a:latin typeface="Algerian" panose="04020705040A02060702" pitchFamily="82" charset="0"/>
                <a:cs typeface="Arial" panose="020B0604020202020204" pitchFamily="34" charset="0"/>
              </a:rPr>
              <a:t> </a:t>
            </a:r>
            <a:r>
              <a:rPr lang="es-ES" dirty="0">
                <a:solidFill>
                  <a:srgbClr val="00B050"/>
                </a:solidFill>
                <a:latin typeface="Algerian" panose="04020705040A02060702" pitchFamily="82" charset="0"/>
                <a:cs typeface="Arial" panose="020B0604020202020204" pitchFamily="34" charset="0"/>
              </a:rPr>
              <a:t>MEDICINA</a:t>
            </a:r>
            <a:r>
              <a:rPr lang="es-E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03" y="2159402"/>
            <a:ext cx="3619980" cy="322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5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1023" y="522716"/>
            <a:ext cx="4572000" cy="51090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4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lgerian" panose="04020705040A02060702" pitchFamily="82" charset="0"/>
              </a:rPr>
              <a:t>Estilo </a:t>
            </a:r>
            <a:r>
              <a:rPr lang="es-E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lgerian" panose="04020705040A02060702" pitchFamily="82" charset="0"/>
              </a:rPr>
              <a:t>de </a:t>
            </a:r>
            <a:r>
              <a:rPr lang="es-ES" sz="4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lgerian" panose="04020705040A02060702" pitchFamily="82" charset="0"/>
              </a:rPr>
              <a:t>vida</a:t>
            </a:r>
          </a:p>
          <a:p>
            <a:pPr algn="ctr"/>
            <a:endParaRPr lang="es-ES" sz="3300" b="1" dirty="0">
              <a:solidFill>
                <a:srgbClr val="FF0000"/>
              </a:solidFill>
              <a:latin typeface="Algerian" panose="04020705040A02060702" pitchFamily="82" charset="0"/>
            </a:endParaRPr>
          </a:p>
          <a:p>
            <a:pPr algn="just"/>
            <a:endParaRPr lang="es-ES" sz="1350" dirty="0">
              <a:solidFill>
                <a:srgbClr val="000000"/>
              </a:solidFill>
            </a:endParaRPr>
          </a:p>
          <a:p>
            <a:pPr algn="just"/>
            <a:r>
              <a:rPr lang="es-ES" sz="13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s-ES" sz="1500" b="1" dirty="0">
                <a:latin typeface="Arial" panose="020B0604020202020204" pitchFamily="34" charset="0"/>
                <a:cs typeface="Arial" panose="020B0604020202020204" pitchFamily="34" charset="0"/>
              </a:rPr>
              <a:t> sea el tipo de hábitos y costumbres que posee una persona, puede ser beneficioso para la salud, pero también puede llegar a dañarla o a influir de modo negativo sobre ella. Por ejemplo, un individuo que mantiene una alimentación equilibrada y que realiza actividades físicas en forma cotidiana tiene mayores probabilidades de gozar de buena salud. Por el contrario, una persona que come y bebe en exceso, que descansa mal y que fuma, corre serios riesgos de sufrir enfermedades evitables.</a:t>
            </a:r>
          </a:p>
          <a:p>
            <a:pPr algn="just"/>
            <a:endParaRPr lang="es-E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13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13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3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13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13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244" y="3077261"/>
            <a:ext cx="3680750" cy="3032218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102278" y="6227180"/>
            <a:ext cx="952019" cy="3797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50" dirty="0">
                <a:hlinkClick r:id="rId2" action="ppaction://hlinksldjump"/>
              </a:rPr>
              <a:t>Regresar</a:t>
            </a:r>
            <a:endParaRPr lang="es-ES" sz="1350" dirty="0"/>
          </a:p>
        </p:txBody>
      </p:sp>
    </p:spTree>
    <p:extLst>
      <p:ext uri="{BB962C8B-B14F-4D97-AF65-F5344CB8AC3E}">
        <p14:creationId xmlns:p14="http://schemas.microsoft.com/office/powerpoint/2010/main" val="46374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6179" name="ShockwaveFlash1" r:id="rId2" imgW="7102440" imgH="4079880"/>
        </mc:Choice>
        <mc:Fallback>
          <p:control name="ShockwaveFlash1" r:id="rId2" imgW="7102440" imgH="4079880">
            <p:pic>
              <p:nvPicPr>
                <p:cNvPr id="2" name="ShockwaveFlash1"/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059656" y="1733551"/>
                  <a:ext cx="7100888" cy="4080272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46272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326511" y="1997383"/>
            <a:ext cx="5760368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s-ES" b="1" kern="1800" dirty="0">
                <a:solidFill>
                  <a:srgbClr val="0070C0"/>
                </a:solidFill>
                <a:latin typeface="Algerian" panose="04020705040A020607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SALUD COMO DERECHO FUNDAMENTAL</a:t>
            </a:r>
            <a:endParaRPr lang="es-ES" dirty="0">
              <a:solidFill>
                <a:srgbClr val="0070C0"/>
              </a:solidFill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448047" y="2566828"/>
            <a:ext cx="4572000" cy="335848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s-ES" sz="13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 su parte, en el </a:t>
            </a:r>
            <a:r>
              <a:rPr lang="es-ES" sz="135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Pacto Internacional de Derechos Económicos, Sociales y Culturales</a:t>
            </a:r>
            <a:r>
              <a:rPr lang="es-ES" sz="13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de 1966, en su </a:t>
            </a:r>
            <a:r>
              <a:rPr lang="es-ES" sz="135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Artículo 12</a:t>
            </a:r>
            <a:r>
              <a:rPr lang="es-ES" sz="13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se describe así: “Los Estados Partes en el presente Pacto reconocen el derecho de toda persona al disfrute del más alto nivel posible de salud física y mental". Entre las medidas que deberán adoptar los Estados Partes en el Pacto, a fin de asegurar la plena efectividad de este derecho figurarán las necesarias para:</a:t>
            </a:r>
            <a:endParaRPr lang="es-E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spcAft>
                <a:spcPts val="563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es-ES" sz="13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mejoramiento en todos sus aspectos de la higiene del trabajo y del medio ambiente</a:t>
            </a:r>
            <a:endParaRPr lang="es-E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spcAft>
                <a:spcPts val="563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es-ES" sz="13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prevención y el tratamiento de las enfermedades epidérmicas, endémicas, profesionales y de otra índole y la lucha contra ellas</a:t>
            </a:r>
            <a:endParaRPr lang="es-E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redondeado 5">
            <a:hlinkClick r:id="rId2" action="ppaction://hlinksldjump"/>
          </p:cNvPr>
          <p:cNvSpPr/>
          <p:nvPr/>
        </p:nvSpPr>
        <p:spPr>
          <a:xfrm>
            <a:off x="7980294" y="6261904"/>
            <a:ext cx="958736" cy="420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tx1"/>
                </a:solidFill>
              </a:rPr>
              <a:t>Regresar</a:t>
            </a:r>
            <a:endParaRPr lang="es-ES" sz="1200" b="1" dirty="0">
              <a:solidFill>
                <a:schemeClr val="tx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267879" y="1101070"/>
            <a:ext cx="6712415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s-ES" sz="405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lgerian" panose="04020705040A02060702" pitchFamily="82" charset="0"/>
              </a:rPr>
              <a:t>Partes fundamentales: </a:t>
            </a:r>
            <a:endParaRPr lang="es-ES" sz="405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673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4404167" y="2037067"/>
            <a:ext cx="4572000" cy="30677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s-ES" sz="13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Esto puede resumirse en tres valores fundamentales:</a:t>
            </a:r>
            <a:endParaRPr lang="es-E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563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es-ES" sz="13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salud como derecho fundamental de los seres humanos</a:t>
            </a:r>
            <a:endParaRPr lang="es-E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563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es-ES" sz="13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equidad, en materia de salud y solidaridad de acción entre todos los países</a:t>
            </a:r>
            <a:endParaRPr lang="es-E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563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es-ES" sz="13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participación y la responsabilidad de las personas, los grupos, las instituciones y las comunidades, en el desarrollo continuo de la salud.</a:t>
            </a:r>
            <a:endParaRPr lang="es-E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s-ES" sz="13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Visto esto, todo ser humano tiene derecho no sólo a ser asistido por los servicios de salud para su curación y rehabilitación, sino también a ser el objeto de políticas de información para la prevención de las enfermedades.</a:t>
            </a:r>
            <a:endParaRPr lang="es-E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46" y="1065595"/>
            <a:ext cx="4013521" cy="4453359"/>
          </a:xfrm>
          <a:prstGeom prst="rect">
            <a:avLst/>
          </a:prstGeom>
        </p:spPr>
      </p:pic>
      <p:sp>
        <p:nvSpPr>
          <p:cNvPr id="7" name="Rectángulo redondeado 6">
            <a:hlinkClick r:id="rId3" action="ppaction://hlinksldjump"/>
          </p:cNvPr>
          <p:cNvSpPr/>
          <p:nvPr/>
        </p:nvSpPr>
        <p:spPr>
          <a:xfrm>
            <a:off x="7986532" y="6271309"/>
            <a:ext cx="989635" cy="3906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tx1"/>
                </a:solidFill>
              </a:rPr>
              <a:t>Regresar</a:t>
            </a:r>
            <a:endParaRPr lang="es-ES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49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343" y="1942377"/>
            <a:ext cx="5842322" cy="3846086"/>
          </a:xfrm>
          <a:prstGeom prst="rect">
            <a:avLst/>
          </a:prstGeom>
        </p:spPr>
      </p:pic>
      <p:sp>
        <p:nvSpPr>
          <p:cNvPr id="3" name="Rectángulo redondeado 2"/>
          <p:cNvSpPr/>
          <p:nvPr/>
        </p:nvSpPr>
        <p:spPr>
          <a:xfrm>
            <a:off x="2152892" y="1195810"/>
            <a:ext cx="4383911" cy="5816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  <a:latin typeface="Algerian" panose="04020705040A02060702" pitchFamily="82" charset="0"/>
              </a:rPr>
              <a:t>Todo lo que consumes… eso reflejas</a:t>
            </a:r>
            <a:endParaRPr lang="es-ES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sp>
        <p:nvSpPr>
          <p:cNvPr id="5" name="Rectángulo redondeado 4">
            <a:hlinkClick r:id="rId3" action="ppaction://hlinksldjump"/>
          </p:cNvPr>
          <p:cNvSpPr/>
          <p:nvPr/>
        </p:nvSpPr>
        <p:spPr>
          <a:xfrm>
            <a:off x="8076235" y="6363906"/>
            <a:ext cx="963593" cy="3385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50" b="1" dirty="0">
                <a:solidFill>
                  <a:schemeClr val="tx1"/>
                </a:solidFill>
              </a:rPr>
              <a:t>Regresar</a:t>
            </a:r>
            <a:endParaRPr lang="es-ES" sz="135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03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16" y="1056914"/>
            <a:ext cx="3976446" cy="4817781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360762" y="2093712"/>
            <a:ext cx="4572000" cy="23775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1350" b="1" dirty="0">
                <a:latin typeface="Verdana" panose="020B0604030504040204" pitchFamily="34" charset="0"/>
              </a:rPr>
              <a:t>Un hombre no está bien hasta que sea feliz, sano, y próspero; y la felicidad, la salud, y la prosperidad son el resultado de un ajuste armonioso del interior con el exterior del hombre.</a:t>
            </a:r>
          </a:p>
          <a:p>
            <a:endParaRPr lang="es-ES" sz="1350" b="1" dirty="0">
              <a:solidFill>
                <a:srgbClr val="00B050"/>
              </a:solidFill>
              <a:latin typeface="Verdana" panose="020B0604030504040204" pitchFamily="34" charset="0"/>
            </a:endParaRPr>
          </a:p>
          <a:p>
            <a:r>
              <a:rPr lang="es-ES" sz="1350" b="1" dirty="0">
                <a:solidFill>
                  <a:srgbClr val="00B050"/>
                </a:solidFill>
                <a:latin typeface="Verdana" panose="020B0604030504040204" pitchFamily="34" charset="0"/>
              </a:rPr>
              <a:t>James Allen</a:t>
            </a:r>
          </a:p>
          <a:p>
            <a:endParaRPr lang="es-ES" sz="135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s-ES" sz="135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s-ES" sz="135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s-ES" sz="1350" b="1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360762" y="3552121"/>
            <a:ext cx="4424423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350" dirty="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r>
              <a:rPr lang="es-ES" sz="1350" b="1" dirty="0">
                <a:latin typeface="Verdana" panose="020B0604030504040204" pitchFamily="34" charset="0"/>
              </a:rPr>
              <a:t>No cambies la salud por la riqueza, ni la libertad por el poder.</a:t>
            </a:r>
          </a:p>
          <a:p>
            <a:endParaRPr lang="es-ES" sz="1350" dirty="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r>
              <a:rPr lang="es-ES" sz="1350" b="1" dirty="0" err="1">
                <a:solidFill>
                  <a:srgbClr val="FF0000"/>
                </a:solidFill>
                <a:latin typeface="Verdana" panose="020B0604030504040204" pitchFamily="34" charset="0"/>
              </a:rPr>
              <a:t>Benjamin</a:t>
            </a:r>
            <a:r>
              <a:rPr lang="es-ES" sz="1350" b="1" dirty="0">
                <a:solidFill>
                  <a:srgbClr val="FF0000"/>
                </a:solidFill>
                <a:latin typeface="Verdana" panose="020B0604030504040204" pitchFamily="34" charset="0"/>
              </a:rPr>
              <a:t> Franklin</a:t>
            </a:r>
          </a:p>
          <a:p>
            <a:r>
              <a:rPr lang="es-ES" sz="1350" dirty="0">
                <a:hlinkClick r:id="rId3" action="ppaction://hlinksldjump"/>
              </a:rPr>
              <a:t>Diapositiva 8</a:t>
            </a:r>
            <a:r>
              <a:rPr lang="es-ES" sz="1350" dirty="0"/>
              <a:t/>
            </a:r>
            <a:br>
              <a:rPr lang="es-ES" sz="1350" dirty="0"/>
            </a:br>
            <a:endParaRPr lang="es-ES" sz="1350" dirty="0"/>
          </a:p>
        </p:txBody>
      </p:sp>
      <p:sp>
        <p:nvSpPr>
          <p:cNvPr id="6" name="Rectángulo redondeado 5"/>
          <p:cNvSpPr/>
          <p:nvPr/>
        </p:nvSpPr>
        <p:spPr>
          <a:xfrm>
            <a:off x="8102278" y="5484230"/>
            <a:ext cx="957805" cy="3904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Regresar</a:t>
            </a:r>
            <a:endParaRPr lang="es-E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49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286000" y="3105835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b="1" dirty="0">
                <a:solidFill>
                  <a:srgbClr val="FF0000"/>
                </a:solidFill>
                <a:latin typeface="Arial" panose="020B0604020202020204" pitchFamily="34" charset="0"/>
              </a:rPr>
              <a:t>¿Por qué es tan importante el ejercicio físico</a:t>
            </a:r>
            <a:r>
              <a:rPr lang="es-E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</a:p>
          <a:p>
            <a:pPr algn="just"/>
            <a:r>
              <a:rPr lang="es-ES" b="1" dirty="0"/>
              <a:t>Quema calorías en vez de almacenarlas como grasa en el cuerpo. Ayuda a mantener un peso saludable y reduce el riesgo de sobrepeso u obesidad.</a:t>
            </a:r>
          </a:p>
          <a:p>
            <a:endParaRPr lang="es-ES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b="1" dirty="0">
                <a:solidFill>
                  <a:srgbClr val="0070C0"/>
                </a:solidFill>
              </a:rPr>
              <a:t>¿Cuánto ejercicio necesita un adolescente</a:t>
            </a:r>
            <a:r>
              <a:rPr lang="es-ES" b="1" dirty="0" smtClean="0">
                <a:solidFill>
                  <a:srgbClr val="0070C0"/>
                </a:solidFill>
              </a:rPr>
              <a:t>?</a:t>
            </a:r>
          </a:p>
          <a:p>
            <a:pPr algn="just"/>
            <a:endParaRPr lang="es-ES" dirty="0">
              <a:solidFill>
                <a:srgbClr val="0070C0"/>
              </a:solidFill>
            </a:endParaRPr>
          </a:p>
          <a:p>
            <a:pPr algn="just"/>
            <a:r>
              <a:rPr lang="es-ES" b="1" dirty="0"/>
              <a:t>Precisas como mínimo, 60 minutos de ejercicio al día. No es necesario realizarlo de una sola vez. Puede lograrse a lo largo del día, en tiempos de actividad más breves.</a:t>
            </a:r>
          </a:p>
          <a:p>
            <a:pPr algn="just"/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2286000" y="896657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b="1" dirty="0">
                <a:solidFill>
                  <a:srgbClr val="00B050"/>
                </a:solidFill>
                <a:latin typeface="Arial" panose="020B0604020202020204" pitchFamily="34" charset="0"/>
              </a:rPr>
              <a:t>¿Qué pueden hacer los padres para mantener activo a su hijo</a:t>
            </a:r>
            <a:r>
              <a:rPr lang="es-ES" b="1" dirty="0" smtClean="0">
                <a:solidFill>
                  <a:srgbClr val="00B050"/>
                </a:solidFill>
                <a:latin typeface="Arial" panose="020B0604020202020204" pitchFamily="34" charset="0"/>
              </a:rPr>
              <a:t>?</a:t>
            </a:r>
          </a:p>
          <a:p>
            <a:pPr algn="just"/>
            <a:endParaRPr lang="es-ES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Debe ser un modelo saludable a seguir por su hijo. Haga ejercicio. Manténgase activo físicamente en su vida diaria. Planifique salidas familiares activas.</a:t>
            </a:r>
            <a:endParaRPr lang="es-E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ángulo redondeado 5">
            <a:hlinkClick r:id="rId2" action="ppaction://hlinksldjump"/>
          </p:cNvPr>
          <p:cNvSpPr/>
          <p:nvPr/>
        </p:nvSpPr>
        <p:spPr>
          <a:xfrm>
            <a:off x="7893934" y="6250328"/>
            <a:ext cx="1088019" cy="376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Regresar</a:t>
            </a:r>
            <a:endParaRPr lang="es-E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72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</TotalTime>
  <Words>415</Words>
  <Application>Microsoft Office PowerPoint</Application>
  <PresentationFormat>Presentación en pantalla (4:3)</PresentationFormat>
  <Paragraphs>54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Aharoni</vt:lpstr>
      <vt:lpstr>Algerian</vt:lpstr>
      <vt:lpstr>Arial</vt:lpstr>
      <vt:lpstr>Calibri</vt:lpstr>
      <vt:lpstr>Calibri Light</vt:lpstr>
      <vt:lpstr>Times New Roman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01071-01</dc:creator>
  <cp:lastModifiedBy>01071-01</cp:lastModifiedBy>
  <cp:revision>58</cp:revision>
  <dcterms:created xsi:type="dcterms:W3CDTF">2014-03-19T17:53:41Z</dcterms:created>
  <dcterms:modified xsi:type="dcterms:W3CDTF">2014-03-19T23:24:24Z</dcterms:modified>
</cp:coreProperties>
</file>